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5MBfEFgw.mp4" Type="http://schemas.microsoft.com/office/2007/relationships/media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jpeg" Type="http://schemas.openxmlformats.org/officeDocument/2006/relationships/image"/><Relationship Id="rId6" Target="../media/VAF5MCoIbUs.mp4" Type="http://schemas.openxmlformats.org/officeDocument/2006/relationships/video"/><Relationship Id="rId7" Target="../media/VAF5MCoIbUs.mp4" Type="http://schemas.microsoft.com/office/2007/relationships/media"/><Relationship Id="rId8" Target="../media/image6.jpeg" Type="http://schemas.openxmlformats.org/officeDocument/2006/relationships/image"/><Relationship Id="rId9" Target="../media/VAF5MBfEFgw.mp4" Type="http://schemas.openxmlformats.org/officeDocument/2006/relationships/video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jpeg" Type="http://schemas.openxmlformats.org/officeDocument/2006/relationships/image"/><Relationship Id="rId6" Target="../media/VAF5MBvBLGs.mp4" Type="http://schemas.openxmlformats.org/officeDocument/2006/relationships/video"/><Relationship Id="rId7" Target="../media/VAF5MBvBLGs.mp4" Type="http://schemas.microsoft.com/office/2007/relationships/media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jpeg" Type="http://schemas.openxmlformats.org/officeDocument/2006/relationships/image"/><Relationship Id="rId6" Target="../media/image11.png" Type="http://schemas.openxmlformats.org/officeDocument/2006/relationships/image"/><Relationship Id="rId7" Target="../media/image12.jpeg" Type="http://schemas.openxmlformats.org/officeDocument/2006/relationships/image"/><Relationship Id="rId8" Target="../media/image13.png" Type="http://schemas.openxmlformats.org/officeDocument/2006/relationships/image"/><Relationship Id="rId9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 descr="Thin Line Abstract  Shape Illustration"/>
          <p:cNvSpPr/>
          <p:nvPr/>
        </p:nvSpPr>
        <p:spPr>
          <a:xfrm flipH="false" flipV="false" rot="887923">
            <a:off x="-9209252" y="-864025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50587" y="-369675"/>
            <a:ext cx="8258906" cy="9075721"/>
          </a:xfrm>
          <a:custGeom>
            <a:avLst/>
            <a:gdLst/>
            <a:ahLst/>
            <a:cxnLst/>
            <a:rect r="r" b="b" t="t" l="l"/>
            <a:pathLst>
              <a:path h="9075721" w="8258906">
                <a:moveTo>
                  <a:pt x="0" y="0"/>
                </a:moveTo>
                <a:lnTo>
                  <a:pt x="8258907" y="0"/>
                </a:lnTo>
                <a:lnTo>
                  <a:pt x="8258907" y="9075722"/>
                </a:lnTo>
                <a:lnTo>
                  <a:pt x="0" y="90757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91148" y="4353239"/>
            <a:ext cx="18479148" cy="1590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95"/>
              </a:lnSpc>
              <a:spcBef>
                <a:spcPct val="0"/>
              </a:spcBef>
            </a:pPr>
            <a:r>
              <a:rPr lang="en-US" sz="10495" spc="1028">
                <a:solidFill>
                  <a:srgbClr val="040506"/>
                </a:solidFill>
                <a:latin typeface="Oswald Bold"/>
              </a:rPr>
              <a:t>COLLECTIVE VISION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80312" y="7220668"/>
            <a:ext cx="8336228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 spc="139">
                <a:solidFill>
                  <a:srgbClr val="040506"/>
                </a:solidFill>
                <a:latin typeface="DM Sans"/>
              </a:rPr>
              <a:t>Collective behavior course research seminar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 descr="Thin Line Abstract  Shape Illustration"/>
          <p:cNvSpPr/>
          <p:nvPr/>
        </p:nvSpPr>
        <p:spPr>
          <a:xfrm flipH="false" flipV="false" rot="-10580377">
            <a:off x="15255966" y="8570297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6230600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784">
                <a:solidFill>
                  <a:srgbClr val="040506"/>
                </a:solidFill>
                <a:latin typeface="Oswald Bold"/>
              </a:rPr>
              <a:t>GENERAL OVERVIEW OF THE PROBLEM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6364" y="5114925"/>
            <a:ext cx="16815272" cy="2935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 spc="179">
                <a:solidFill>
                  <a:srgbClr val="040506"/>
                </a:solidFill>
                <a:latin typeface="DM Sans"/>
              </a:rPr>
              <a:t>Our project explores the dynamics of bird flocks and fish schools using a novel </a:t>
            </a:r>
            <a:r>
              <a:rPr lang="en-US" sz="3600" spc="179">
                <a:solidFill>
                  <a:srgbClr val="040506"/>
                </a:solidFill>
                <a:latin typeface="DM Sans Bold"/>
              </a:rPr>
              <a:t>vision-based</a:t>
            </a:r>
            <a:r>
              <a:rPr lang="en-US" sz="3600" spc="179">
                <a:solidFill>
                  <a:srgbClr val="040506"/>
                </a:solidFill>
                <a:latin typeface="DM Sans"/>
              </a:rPr>
              <a:t> modeling approach. By focusing on </a:t>
            </a:r>
            <a:r>
              <a:rPr lang="en-US" sz="3600" spc="179">
                <a:solidFill>
                  <a:srgbClr val="040506"/>
                </a:solidFill>
                <a:latin typeface="DM Sans Bold"/>
              </a:rPr>
              <a:t>visual information</a:t>
            </a:r>
            <a:r>
              <a:rPr lang="en-US" sz="3600" spc="179">
                <a:solidFill>
                  <a:srgbClr val="040506"/>
                </a:solidFill>
                <a:latin typeface="DM Sans"/>
              </a:rPr>
              <a:t> rather than spatial representations, we uncover group self-organization principles. Join us in unraveling the subtle yet fascinating interactions that drive collective animal behavior.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 descr="Thin Line Abstract  Shape Illustration"/>
          <p:cNvSpPr/>
          <p:nvPr/>
        </p:nvSpPr>
        <p:spPr>
          <a:xfrm flipH="false" flipV="false" rot="-10580377">
            <a:off x="15255966" y="8570297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2369456" y="5143500"/>
            <a:ext cx="13176388" cy="0"/>
          </a:xfrm>
          <a:prstGeom prst="line">
            <a:avLst/>
          </a:prstGeom>
          <a:ln cap="rnd" w="19050">
            <a:solidFill>
              <a:srgbClr val="04050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2207531" y="4981575"/>
            <a:ext cx="323850" cy="3238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406465" y="4981575"/>
            <a:ext cx="323850" cy="3238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545844" y="4981575"/>
            <a:ext cx="323850" cy="32385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1028700"/>
            <a:ext cx="1623060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784">
                <a:solidFill>
                  <a:srgbClr val="040506"/>
                </a:solidFill>
                <a:latin typeface="Oswald Bold"/>
              </a:rPr>
              <a:t>STARTING GOAL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2785" y="5532755"/>
            <a:ext cx="3073342" cy="116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79"/>
              </a:lnSpc>
              <a:spcBef>
                <a:spcPct val="0"/>
              </a:spcBef>
            </a:pPr>
            <a:r>
              <a:rPr lang="en-US" sz="3599" spc="179">
                <a:solidFill>
                  <a:srgbClr val="040506"/>
                </a:solidFill>
                <a:latin typeface="DM Sans"/>
              </a:rPr>
              <a:t>Implement the model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40229" y="5550535"/>
            <a:ext cx="4670591" cy="116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79"/>
              </a:lnSpc>
              <a:spcBef>
                <a:spcPct val="0"/>
              </a:spcBef>
            </a:pPr>
            <a:r>
              <a:rPr lang="en-US" sz="3599" spc="179">
                <a:solidFill>
                  <a:srgbClr val="040506"/>
                </a:solidFill>
                <a:latin typeface="DM Sans"/>
              </a:rPr>
              <a:t>Recreate the different behaviors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49270" y="5550535"/>
            <a:ext cx="3140961" cy="116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79"/>
              </a:lnSpc>
              <a:spcBef>
                <a:spcPct val="0"/>
              </a:spcBef>
            </a:pPr>
            <a:r>
              <a:rPr lang="en-US" sz="3599" spc="179">
                <a:solidFill>
                  <a:srgbClr val="040506"/>
                </a:solidFill>
                <a:latin typeface="DM Sans"/>
              </a:rPr>
              <a:t>Add a predator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 descr="Thin Line Abstract  Shape Illustration"/>
          <p:cNvSpPr/>
          <p:nvPr/>
        </p:nvSpPr>
        <p:spPr>
          <a:xfrm flipH="false" flipV="false" rot="-10580377">
            <a:off x="15649733" y="10145364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822516" y="4295962"/>
            <a:ext cx="6675791" cy="4962338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24206" y="4295962"/>
            <a:ext cx="7336953" cy="496233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028700"/>
            <a:ext cx="1623060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784">
                <a:solidFill>
                  <a:srgbClr val="040506"/>
                </a:solidFill>
                <a:latin typeface="Oswald Bold"/>
              </a:rPr>
              <a:t>ACHIEVEMENTS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39801"/>
            <a:ext cx="7336953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sz="3599" spc="179">
                <a:solidFill>
                  <a:srgbClr val="040506"/>
                </a:solidFill>
                <a:latin typeface="DM Sans"/>
              </a:rPr>
              <a:t>Recreation of the 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58045" y="9378950"/>
            <a:ext cx="4669277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 spc="100">
                <a:solidFill>
                  <a:srgbClr val="040506"/>
                </a:solidFill>
                <a:latin typeface="DM Sans"/>
              </a:rPr>
              <a:t>Original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45492" y="9378950"/>
            <a:ext cx="2029838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 spc="100">
                <a:solidFill>
                  <a:srgbClr val="040506"/>
                </a:solidFill>
                <a:latin typeface="DM Sans"/>
              </a:rPr>
              <a:t>Ours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 descr="Thin Line Abstract  Shape Illustration"/>
          <p:cNvSpPr/>
          <p:nvPr/>
        </p:nvSpPr>
        <p:spPr>
          <a:xfrm flipH="false" flipV="false" rot="-10580377">
            <a:off x="15649733" y="10145364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77070" y="3958091"/>
            <a:ext cx="7521522" cy="5449266"/>
          </a:xfrm>
          <a:custGeom>
            <a:avLst/>
            <a:gdLst/>
            <a:ahLst/>
            <a:cxnLst/>
            <a:rect r="r" b="b" t="t" l="l"/>
            <a:pathLst>
              <a:path h="5449266" w="7521522">
                <a:moveTo>
                  <a:pt x="0" y="0"/>
                </a:moveTo>
                <a:lnTo>
                  <a:pt x="7521523" y="0"/>
                </a:lnTo>
                <a:lnTo>
                  <a:pt x="7521523" y="5449266"/>
                </a:lnTo>
                <a:lnTo>
                  <a:pt x="0" y="54492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5966" y="3958091"/>
            <a:ext cx="7099324" cy="5449266"/>
          </a:xfrm>
          <a:custGeom>
            <a:avLst/>
            <a:gdLst/>
            <a:ahLst/>
            <a:cxnLst/>
            <a:rect r="r" b="b" t="t" l="l"/>
            <a:pathLst>
              <a:path h="5449266" w="7099324">
                <a:moveTo>
                  <a:pt x="0" y="0"/>
                </a:moveTo>
                <a:lnTo>
                  <a:pt x="7099324" y="0"/>
                </a:lnTo>
                <a:lnTo>
                  <a:pt x="7099324" y="5449266"/>
                </a:lnTo>
                <a:lnTo>
                  <a:pt x="0" y="54492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28700"/>
            <a:ext cx="1623060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784">
                <a:solidFill>
                  <a:srgbClr val="040506"/>
                </a:solidFill>
                <a:latin typeface="Oswald Bold"/>
              </a:rPr>
              <a:t>ACHIEVEMENTS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678789"/>
            <a:ext cx="4669277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sz="3599" spc="179">
                <a:solidFill>
                  <a:srgbClr val="040506"/>
                </a:solidFill>
                <a:latin typeface="DM Sans"/>
              </a:rPr>
              <a:t>Raycasting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 descr="Thin Line Abstract  Shape Illustration"/>
          <p:cNvSpPr/>
          <p:nvPr/>
        </p:nvSpPr>
        <p:spPr>
          <a:xfrm flipH="false" flipV="false" rot="-10580377">
            <a:off x="15649733" y="10145364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453541" y="2546720"/>
            <a:ext cx="10901517" cy="692615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028700"/>
            <a:ext cx="1623060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784">
                <a:solidFill>
                  <a:srgbClr val="040506"/>
                </a:solidFill>
                <a:latin typeface="Oswald Bold"/>
              </a:rPr>
              <a:t>ACHIEVEMENTS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14959"/>
            <a:ext cx="2619491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9"/>
              </a:lnSpc>
              <a:spcBef>
                <a:spcPct val="0"/>
              </a:spcBef>
            </a:pPr>
            <a:r>
              <a:rPr lang="en-US" sz="3599" spc="179">
                <a:solidFill>
                  <a:srgbClr val="040506"/>
                </a:solidFill>
                <a:latin typeface="DM Sans"/>
              </a:rPr>
              <a:t>Predator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 descr="Thin Line Abstract  Shape Illustration"/>
          <p:cNvSpPr/>
          <p:nvPr/>
        </p:nvSpPr>
        <p:spPr>
          <a:xfrm flipH="false" flipV="false" rot="-10580377">
            <a:off x="15255966" y="8570297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6230600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784">
                <a:solidFill>
                  <a:srgbClr val="040506"/>
                </a:solidFill>
                <a:latin typeface="Oswald Bold"/>
              </a:rPr>
              <a:t>BIGGEST CHALLENGES AND HOW YOU SOLVED THEM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349773"/>
            <a:ext cx="16927648" cy="2935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 spc="179">
                <a:solidFill>
                  <a:srgbClr val="040506"/>
                </a:solidFill>
                <a:latin typeface="DM Sans"/>
              </a:rPr>
              <a:t>Implement everything from scratch: the provided implementation was not working at all.</a:t>
            </a:r>
          </a:p>
          <a:p>
            <a:pPr>
              <a:lnSpc>
                <a:spcPts val="4680"/>
              </a:lnSpc>
            </a:pPr>
          </a:p>
          <a:p>
            <a:pPr algn="l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 spc="179">
                <a:solidFill>
                  <a:srgbClr val="040506"/>
                </a:solidFill>
                <a:latin typeface="DM Sans"/>
              </a:rPr>
              <a:t>Raycasting was computationally heavy, requiring us to find a more effective option to recreate a model.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6230600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784">
                <a:solidFill>
                  <a:srgbClr val="040506"/>
                </a:solidFill>
                <a:latin typeface="Oswald Bold"/>
              </a:rPr>
              <a:t>WHAT WOULD WE DO DIFFERENTLY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251960"/>
            <a:ext cx="16230600" cy="175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 spc="179">
                <a:solidFill>
                  <a:srgbClr val="040506"/>
                </a:solidFill>
                <a:latin typeface="DM Sans"/>
              </a:rPr>
              <a:t>Verify if the chosen paper includes an implementation and contains comprehensive Supplementary Material. It's challenging to build on something when you are missing the base.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-9187820" y="-8016178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80377">
            <a:off x="10890462" y="5484525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44384" y="4928280"/>
            <a:ext cx="3145217" cy="3434885"/>
            <a:chOff x="0" y="0"/>
            <a:chExt cx="862412" cy="9418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31672" y="3762792"/>
            <a:ext cx="2706695" cy="2696122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0" r="223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300062" y="4928280"/>
            <a:ext cx="3145217" cy="3434885"/>
            <a:chOff x="0" y="0"/>
            <a:chExt cx="862412" cy="9418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5487349" y="3762792"/>
            <a:ext cx="2706695" cy="2696122"/>
            <a:chOff x="0" y="0"/>
            <a:chExt cx="6502400" cy="6477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7434" t="0" r="-7434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454929" y="4928280"/>
            <a:ext cx="3145217" cy="3434885"/>
            <a:chOff x="0" y="0"/>
            <a:chExt cx="862412" cy="9418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9642216" y="3762792"/>
            <a:ext cx="2706695" cy="2696122"/>
            <a:chOff x="0" y="0"/>
            <a:chExt cx="6502400" cy="6477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4665" t="0" r="-24665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144384" y="8335967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8" y="0"/>
                </a:lnTo>
                <a:lnTo>
                  <a:pt x="3145218" y="333082"/>
                </a:lnTo>
                <a:lnTo>
                  <a:pt x="0" y="3330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300062" y="8363166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454929" y="8335967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2"/>
                </a:lnTo>
                <a:lnTo>
                  <a:pt x="0" y="3330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796711" y="8335967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8" y="0"/>
                </a:lnTo>
                <a:lnTo>
                  <a:pt x="3145218" y="333082"/>
                </a:lnTo>
                <a:lnTo>
                  <a:pt x="0" y="3330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3796711" y="4928280"/>
            <a:ext cx="3145217" cy="3434885"/>
            <a:chOff x="0" y="0"/>
            <a:chExt cx="862412" cy="94183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3983999" y="3762792"/>
            <a:ext cx="2706695" cy="2696122"/>
            <a:chOff x="0" y="0"/>
            <a:chExt cx="6502400" cy="6477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24642" t="0" r="-24642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2343797" y="1155414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OUR TEAM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37218" y="7202178"/>
            <a:ext cx="2701149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Tomas Marek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733706" y="7202178"/>
            <a:ext cx="221398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Juraj Kulich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022924" y="6792603"/>
            <a:ext cx="2009227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Beatriz Lopes dos Santos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364706" y="6997390"/>
            <a:ext cx="2009227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Ricardo Ferreira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DAF5MPtnm1A</dc:identifier>
  <dcterms:modified xsi:type="dcterms:W3CDTF">2011-08-01T06:04:30Z</dcterms:modified>
  <cp:revision>1</cp:revision>
  <dc:title>Collective behavior</dc:title>
</cp:coreProperties>
</file>